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01" r:id="rId2"/>
    <p:sldId id="295" r:id="rId3"/>
    <p:sldId id="256" r:id="rId4"/>
    <p:sldId id="257" r:id="rId5"/>
    <p:sldId id="258" r:id="rId6"/>
    <p:sldId id="259" r:id="rId7"/>
    <p:sldId id="261" r:id="rId8"/>
    <p:sldId id="262" r:id="rId9"/>
    <p:sldId id="298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65" r:id="rId20"/>
    <p:sldId id="266" r:id="rId21"/>
    <p:sldId id="267" r:id="rId22"/>
    <p:sldId id="299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300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63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2394" y="-6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F1302-9D65-46FA-9D03-1A5CD7421C3E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C5EC4-2C7F-4B5B-BE74-C077C6EE0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287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65E9A-63DA-464A-9F20-093C8C52D19B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881F-A567-4936-A791-09E3491EE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85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65E9A-63DA-464A-9F20-093C8C52D19B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881F-A567-4936-A791-09E3491EE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952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65E9A-63DA-464A-9F20-093C8C52D19B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881F-A567-4936-A791-09E3491EE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897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65E9A-63DA-464A-9F20-093C8C52D19B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881F-A567-4936-A791-09E3491EE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553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65E9A-63DA-464A-9F20-093C8C52D19B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881F-A567-4936-A791-09E3491EE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87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65E9A-63DA-464A-9F20-093C8C52D19B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881F-A567-4936-A791-09E3491EE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248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65E9A-63DA-464A-9F20-093C8C52D19B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881F-A567-4936-A791-09E3491EE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091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65E9A-63DA-464A-9F20-093C8C52D19B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881F-A567-4936-A791-09E3491EE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40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65E9A-63DA-464A-9F20-093C8C52D19B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881F-A567-4936-A791-09E3491EE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83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65E9A-63DA-464A-9F20-093C8C52D19B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881F-A567-4936-A791-09E3491EE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653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65E9A-63DA-464A-9F20-093C8C52D19B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881F-A567-4936-A791-09E3491EE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231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65E9A-63DA-464A-9F20-093C8C52D19B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F881F-A567-4936-A791-09E3491EE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81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bt.ru/" TargetMode="External"/><Relationship Id="rId2" Type="http://schemas.openxmlformats.org/officeDocument/2006/relationships/hyperlink" Target="mailto:czbt@bk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bt.ru/" TargetMode="External"/><Relationship Id="rId2" Type="http://schemas.openxmlformats.org/officeDocument/2006/relationships/hyperlink" Target="mailto:czbt@bk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bt.ru/" TargetMode="External"/><Relationship Id="rId2" Type="http://schemas.openxmlformats.org/officeDocument/2006/relationships/hyperlink" Target="mailto:czbt-arm@mail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bt.ru/" TargetMode="External"/><Relationship Id="rId2" Type="http://schemas.openxmlformats.org/officeDocument/2006/relationships/hyperlink" Target="mailto:czbt-lesson@bk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bt.ru/" TargetMode="External"/><Relationship Id="rId2" Type="http://schemas.openxmlformats.org/officeDocument/2006/relationships/hyperlink" Target="mailto:czbt-lesson@bk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085;&#1086;&#1074;&#1099;&#1077;%20&#1087;&#1088;&#1072;&#1074;&#1080;&#1083;&#1072;%20&#1086;&#1090;_2021!!!!!!!!.pdf" TargetMode="External"/><Relationship Id="rId2" Type="http://schemas.openxmlformats.org/officeDocument/2006/relationships/hyperlink" Target="&#1055;&#1086;&#1089;&#1090;&#1072;&#1085;&#1086;&#1074;&#1083;&#1077;&#1085;&#1080;&#1077;%20&#1055;&#1088;&#1072;&#1074;&#1080;&#1090;&#1077;&#1083;&#1100;&#1089;&#1090;&#1074;&#1072;%20&#1056;&#1060;%20&#1086;&#1090;%204%20&#1072;&#1074;&#1075;&#1091;&#1089;&#1090;&#1072;%202020%20&#1075;%20N%201181%20&#1054;%20&#1087;&#1088;&#1080;&#1079;&#1085;&#1072;&#1085;&#1080;&#1080;%20&#1091;&#1090;&#1088;&#1072;&#1090;&#1080;&#1074;&#1096;&#1080;&#1084;.rt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54;&#1073;%20&#1091;&#1090;&#1074;&#1077;&#1088;&#1078;&#1076;&#1077;&#1085;&#1080;&#1080;%20&#1080;%20&#1074;&#1074;&#1086;&#1076;&#1077;%20&#1087;&#1088;&#1086;&#1075;&#1088;&#1072;&#1084;&#1084;%20&#1080;&#1085;&#1089;&#1090;&#1088;&#1091;&#1082;&#1090;&#1072;&#1078;&#1077;&#1081;.docx" TargetMode="External"/><Relationship Id="rId2" Type="http://schemas.openxmlformats.org/officeDocument/2006/relationships/hyperlink" Target="&#1054;&#1073;%20&#1091;&#1090;&#1074;&#1077;&#1088;&#1078;&#1076;&#1077;&#1085;&#1080;&#1080;%20&#1080;%20&#1074;&#1074;&#1086;&#1076;&#1077;%20&#1080;&#1085;&#1089;&#1090;&#1088;&#1091;&#1082;&#1094;&#1080;&#1081;%20&#1087;&#1086;%20&#1086;&#1093;&#1088;&#1072;&#1085;&#1077;%20&#1090;&#1088;&#1091;&#1076;&#1072;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0;&#1089;&#1100;&#1084;&#1086;-167.docx" TargetMode="External"/><Relationship Id="rId2" Type="http://schemas.openxmlformats.org/officeDocument/2006/relationships/hyperlink" Target="&#1054;&#1073;%20&#1086;&#1088;&#1075;&#1072;&#1085;&#1080;&#1079;&#1072;&#1094;&#1080;&#1080;%20&#1087;&#1088;&#1086;&#1074;&#1077;&#1076;&#1077;&#1085;&#1080;&#1103;%20&#1080;&#1085;&#1089;&#1090;&#1088;&#1091;&#1082;&#1090;&#1072;&#1078;&#1077;&#1081;,%20&#1089;&#1090;&#1072;&#1078;&#1080;&#1088;&#1086;&#1074;&#1082;&#1080;,%20&#1086;&#1073;&#1091;&#1095;&#1077;&#1085;&#1080;&#1103;%20&#1080;%20&#1087;&#1088;&#1086;&#1074;&#1077;&#1088;&#1082;&#1080;%20&#1079;&#1085;&#1072;&#1085;&#1080;&#1081;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&#1087;&#1080;&#1089;&#1100;&#1084;&#1086;%2087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438" y="2636912"/>
            <a:ext cx="6840760" cy="1830065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Логотип ЦЗБТ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1" b="18555"/>
          <a:stretch>
            <a:fillRect/>
          </a:stretch>
        </p:blipFill>
        <p:spPr bwMode="auto">
          <a:xfrm>
            <a:off x="395536" y="233925"/>
            <a:ext cx="2922011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757818"/>
            <a:ext cx="5198526" cy="11949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6264762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г. Барнаул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77527" y="6286768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25.05.2021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9671" y="2636912"/>
            <a:ext cx="73448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Охрана труда – 2021. Ключевые изменения. </a:t>
            </a:r>
            <a:endParaRPr lang="ru-RU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Новые 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требования.</a:t>
            </a:r>
          </a:p>
        </p:txBody>
      </p:sp>
    </p:spTree>
    <p:extLst>
      <p:ext uri="{BB962C8B-B14F-4D97-AF65-F5344CB8AC3E}">
        <p14:creationId xmlns:p14="http://schemas.microsoft.com/office/powerpoint/2010/main" val="280062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636912"/>
            <a:ext cx="6840760" cy="183006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Специальная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оценка условий труда.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нового?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797152"/>
            <a:ext cx="6400800" cy="17526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Кузнецова Елена Юрьевна, </a:t>
            </a:r>
            <a:endParaRPr lang="en-US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отдела СОУТ</a:t>
            </a:r>
          </a:p>
          <a:p>
            <a:r>
              <a:rPr lang="ru-RU" alt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Барнаул, ул. Чеглецова, 3а</a:t>
            </a:r>
            <a:br>
              <a:rPr lang="ru-RU" alt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(3852) 603355</a:t>
            </a:r>
          </a:p>
          <a:p>
            <a:r>
              <a:rPr lang="en-US" altLang="ru-RU" sz="1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czbt</a:t>
            </a:r>
            <a:r>
              <a:rPr lang="ru-RU" alt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@</a:t>
            </a:r>
            <a:r>
              <a:rPr lang="en-US" altLang="ru-RU" sz="1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bk</a:t>
            </a:r>
            <a:r>
              <a:rPr lang="ru-RU" alt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altLang="ru-RU" sz="1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en-US" alt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alt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www.czbt.ru</a:t>
            </a:r>
            <a:endParaRPr lang="ru-RU" alt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Логотип ЦЗБТ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1" b="18555"/>
          <a:stretch>
            <a:fillRect/>
          </a:stretch>
        </p:blipFill>
        <p:spPr bwMode="auto">
          <a:xfrm>
            <a:off x="3010488" y="260648"/>
            <a:ext cx="2929664" cy="202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38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Декларация СОУТ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 1 января 2021 года</a:t>
            </a:r>
            <a:br>
              <a:rPr lang="ru-RU" dirty="0"/>
            </a:br>
            <a:r>
              <a:rPr lang="ru-RU" dirty="0" smtClean="0"/>
              <a:t>декларация </a:t>
            </a:r>
            <a:r>
              <a:rPr lang="ru-RU" dirty="0"/>
              <a:t>соответствия условий труда государственным нормативным требованиям охраны труда является бессрочной в случае сохранения условий труда на соответствующем рабочем месте.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09120"/>
            <a:ext cx="244827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6589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6076875"/>
            <a:ext cx="17129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18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Декларация </a:t>
            </a:r>
            <a:r>
              <a:rPr lang="ru-RU" sz="2400" dirty="0"/>
              <a:t>соответствия условий труда государственным требованиям охраны труда подается работодателем по результатам СОУТ по тем рабочим местам, на которых:</a:t>
            </a:r>
          </a:p>
          <a:p>
            <a:pPr lvl="0"/>
            <a:r>
              <a:rPr lang="ru-RU" sz="2400" dirty="0"/>
              <a:t>не выявлены вредные и (или) опасные производственные факторы;</a:t>
            </a:r>
          </a:p>
          <a:p>
            <a:r>
              <a:rPr lang="ru-RU" sz="2400" dirty="0"/>
              <a:t>условия труда признаны оптимальными или допустимыми, за исключением ряда рабочих мест (где ранее был установлен вредный класс УТ; у работников имеются компенсации за УТ; профессии находятся в льготных пенсионных списках)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085"/>
            <a:ext cx="1661856" cy="1146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6151" y="6165304"/>
            <a:ext cx="13548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czbt.ru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094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332656"/>
            <a:ext cx="8229600" cy="936104"/>
          </a:xfrm>
        </p:spPr>
        <p:txBody>
          <a:bodyPr>
            <a:normAutofit/>
          </a:bodyPr>
          <a:lstStyle/>
          <a:p>
            <a:r>
              <a:rPr lang="ru-RU" sz="4000" b="1" dirty="0"/>
              <a:t>Декларация СОУТ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3180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268760"/>
            <a:ext cx="8229600" cy="482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 </a:t>
            </a:r>
            <a:r>
              <a:rPr lang="ru-RU" sz="2800" b="1" dirty="0" smtClean="0"/>
              <a:t>Срок действия декларации прекращается:</a:t>
            </a:r>
          </a:p>
          <a:p>
            <a:pPr algn="l"/>
            <a:r>
              <a:rPr lang="ru-RU" sz="2800" dirty="0" smtClean="0"/>
              <a:t>- </a:t>
            </a:r>
            <a:r>
              <a:rPr lang="ru-RU" sz="2600" dirty="0"/>
              <a:t>когда на производстве произошел несчастный случай (за исключением несчастных случаев по вине третьих лиц); </a:t>
            </a:r>
          </a:p>
          <a:p>
            <a:pPr algn="l"/>
            <a:r>
              <a:rPr lang="ru-RU" sz="2600" dirty="0"/>
              <a:t> - когда у работника, который трудится на безопасном рабочем месте, </a:t>
            </a:r>
            <a:r>
              <a:rPr lang="ru-RU" sz="2600" dirty="0" smtClean="0"/>
              <a:t>выявлено профзаболевание; </a:t>
            </a:r>
            <a:endParaRPr lang="ru-RU" sz="2600" dirty="0"/>
          </a:p>
          <a:p>
            <a:pPr algn="l"/>
            <a:r>
              <a:rPr lang="ru-RU" sz="2600" dirty="0"/>
              <a:t> - когда на безопасном рабочем месте при проверке условий охраны труда обнаружились нарушения государственных нормативных требований охраны труда</a:t>
            </a:r>
            <a:r>
              <a:rPr lang="ru-RU" sz="2600" dirty="0" smtClean="0"/>
              <a:t>.</a:t>
            </a:r>
            <a:r>
              <a:rPr lang="ru-RU" sz="2600" dirty="0"/>
              <a:t> </a:t>
            </a:r>
            <a:endParaRPr lang="ru-RU" sz="2600" dirty="0" smtClean="0"/>
          </a:p>
          <a:p>
            <a:pPr algn="l"/>
            <a:r>
              <a:rPr lang="ru-RU" sz="2800" b="1" dirty="0" smtClean="0"/>
              <a:t>Работодатель </a:t>
            </a:r>
            <a:r>
              <a:rPr lang="ru-RU" sz="2800" b="1" dirty="0"/>
              <a:t>обязан провести внеплановую СОУТ на соответствующем рабочем месте. </a:t>
            </a:r>
          </a:p>
          <a:p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2" y="23664"/>
            <a:ext cx="16589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87" y="6093296"/>
            <a:ext cx="171291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434" y="5348308"/>
            <a:ext cx="1626235" cy="122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21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>
            <a:noAutofit/>
          </a:bodyPr>
          <a:lstStyle/>
          <a:p>
            <a:r>
              <a:rPr lang="ru-RU" sz="3600" b="1" dirty="0"/>
              <a:t>Проведение внеплановой специальной оценки условий труда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smtClean="0"/>
              <a:t>в </a:t>
            </a:r>
            <a:r>
              <a:rPr lang="ru-RU" b="1" dirty="0"/>
              <a:t>течение двенадцати месяцев:</a:t>
            </a:r>
          </a:p>
          <a:p>
            <a:r>
              <a:rPr lang="ru-RU" dirty="0"/>
              <a:t>- ввод в эксплуатацию вновь организованных рабочих мест;</a:t>
            </a:r>
          </a:p>
          <a:p>
            <a:r>
              <a:rPr lang="ru-RU" dirty="0"/>
              <a:t>- изменение технологического процесса, замена производственного оборудования, которые способны оказать влияние на уровень воздействия вредных и (или) опасных производственных факторов на работников;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11772"/>
            <a:ext cx="16589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961063"/>
            <a:ext cx="17129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55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06757" cy="1143000"/>
          </a:xfrm>
        </p:spPr>
        <p:txBody>
          <a:bodyPr>
            <a:noAutofit/>
          </a:bodyPr>
          <a:lstStyle/>
          <a:p>
            <a:r>
              <a:rPr lang="ru-RU" sz="3600" b="1" dirty="0"/>
              <a:t>Проведение внеплановой специальной оценки условий труда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smtClean="0"/>
              <a:t>в </a:t>
            </a:r>
            <a:r>
              <a:rPr lang="ru-RU" b="1" dirty="0"/>
              <a:t>течение шести месяцев: </a:t>
            </a:r>
          </a:p>
          <a:p>
            <a:r>
              <a:rPr lang="ru-RU" dirty="0"/>
              <a:t>-получение работодателем предписания государственного инспектора труда о проведении внеплановой СОУТ в связи с выявленными нарушениями; </a:t>
            </a:r>
          </a:p>
          <a:p>
            <a:r>
              <a:rPr lang="ru-RU" dirty="0"/>
              <a:t>-изменение состава применяемых материалов и (или) сырья, способных оказать влияние на уровень воздействия вредных и (или) опасных производственных факторов на работников;</a:t>
            </a:r>
          </a:p>
          <a:p>
            <a:r>
              <a:rPr lang="ru-RU" dirty="0"/>
              <a:t>-изменение применяемых средств индивидуальной и коллективной защиты, способное оказать влияние на уровень воздействия вредных и (или) опасных производственных факторов на работников;</a:t>
            </a:r>
          </a:p>
          <a:p>
            <a:r>
              <a:rPr lang="ru-RU" dirty="0"/>
              <a:t>-произошедший на рабочем месте несчастный случай на производстве (за исключением несчастного случая на производстве, произошедшего по вине третьих лиц) или выявленное профессиональное заболевание, причинами которых явилось воздействие на работника вредных и (или) опасных производственных факторов;</a:t>
            </a:r>
          </a:p>
          <a:p>
            <a:r>
              <a:rPr lang="ru-RU" dirty="0"/>
              <a:t>-наличие мотивированных предложений выборных органов первичных профсоюзных организаций или иного представительного органа работников о проведении внеплановой специальной оценки условий труда.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957" y="116632"/>
            <a:ext cx="16589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950127"/>
            <a:ext cx="1712913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5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Специальная оценка условий труда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Работодатель сможет использовать результаты проведения СОУТ только при условии, что сведения внесены в </a:t>
            </a:r>
            <a:r>
              <a:rPr lang="ru-RU" dirty="0" smtClean="0"/>
              <a:t>Федеральную государственную информационную систему </a:t>
            </a:r>
            <a:r>
              <a:rPr lang="ru-RU" dirty="0"/>
              <a:t>учета результатов проведения специальной оценки условий труда </a:t>
            </a:r>
            <a:r>
              <a:rPr lang="ru-RU" dirty="0" smtClean="0"/>
              <a:t>(ФГИС СОУТ).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6637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956300"/>
            <a:ext cx="171291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273" y="5085184"/>
            <a:ext cx="162718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7416824" cy="93610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Специальная оценка условий труда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9475" y="1340768"/>
            <a:ext cx="8229600" cy="4896544"/>
          </a:xfrm>
        </p:spPr>
        <p:txBody>
          <a:bodyPr>
            <a:normAutofit fontScale="92500"/>
          </a:bodyPr>
          <a:lstStyle/>
          <a:p>
            <a:r>
              <a:rPr lang="ru-RU" sz="2800" b="1" dirty="0" smtClean="0"/>
              <a:t>Утвердить</a:t>
            </a:r>
            <a:r>
              <a:rPr lang="ru-RU" sz="2800" dirty="0" smtClean="0"/>
              <a:t> Отчет </a:t>
            </a:r>
            <a:r>
              <a:rPr lang="ru-RU" sz="2800" dirty="0"/>
              <a:t>о проведении </a:t>
            </a:r>
            <a:r>
              <a:rPr lang="ru-RU" sz="2800" dirty="0" smtClean="0"/>
              <a:t>СОУТ не позднее, </a:t>
            </a:r>
            <a:r>
              <a:rPr lang="ru-RU" sz="2800" dirty="0"/>
              <a:t>чем </a:t>
            </a:r>
            <a:r>
              <a:rPr lang="ru-RU" sz="2800" b="1" dirty="0" smtClean="0"/>
              <a:t>30 </a:t>
            </a:r>
            <a:r>
              <a:rPr lang="ru-RU" sz="2800" b="1" dirty="0"/>
              <a:t>календарных дней </a:t>
            </a:r>
            <a:r>
              <a:rPr lang="ru-RU" sz="2800" dirty="0"/>
              <a:t>со дня его направления работодателю организацией, </a:t>
            </a:r>
            <a:r>
              <a:rPr lang="ru-RU" sz="2800" dirty="0" smtClean="0"/>
              <a:t>проводившей СОУТ </a:t>
            </a:r>
          </a:p>
          <a:p>
            <a:r>
              <a:rPr lang="ru-RU" sz="2800" b="1" dirty="0" smtClean="0"/>
              <a:t>Ознакомить</a:t>
            </a:r>
            <a:r>
              <a:rPr lang="ru-RU" sz="2800" dirty="0" smtClean="0"/>
              <a:t> </a:t>
            </a:r>
            <a:r>
              <a:rPr lang="ru-RU" sz="2800" dirty="0"/>
              <a:t>работников с результатами проведения </a:t>
            </a:r>
            <a:r>
              <a:rPr lang="ru-RU" sz="2800" dirty="0" smtClean="0"/>
              <a:t>не </a:t>
            </a:r>
            <a:r>
              <a:rPr lang="ru-RU" sz="2800" dirty="0"/>
              <a:t>позднее, чем </a:t>
            </a:r>
            <a:r>
              <a:rPr lang="ru-RU" sz="2800" b="1" dirty="0" smtClean="0"/>
              <a:t>30 </a:t>
            </a:r>
            <a:r>
              <a:rPr lang="ru-RU" sz="2800" b="1" dirty="0"/>
              <a:t>календарных дней </a:t>
            </a:r>
            <a:r>
              <a:rPr lang="ru-RU" sz="2800" dirty="0"/>
              <a:t>со дня утверждения Отчета </a:t>
            </a:r>
            <a:endParaRPr lang="ru-RU" sz="2800" dirty="0" smtClean="0"/>
          </a:p>
          <a:p>
            <a:r>
              <a:rPr lang="ru-RU" sz="2800" b="1" dirty="0" smtClean="0"/>
              <a:t>Уведомить</a:t>
            </a:r>
            <a:r>
              <a:rPr lang="ru-RU" sz="2800" dirty="0" smtClean="0"/>
              <a:t> организацию</a:t>
            </a:r>
            <a:r>
              <a:rPr lang="ru-RU" sz="2800" dirty="0"/>
              <a:t>, проводившую </a:t>
            </a:r>
            <a:r>
              <a:rPr lang="ru-RU" sz="2800" dirty="0" smtClean="0"/>
              <a:t>СОУТ, о подписании Отчета в </a:t>
            </a:r>
            <a:r>
              <a:rPr lang="ru-RU" sz="2800" dirty="0"/>
              <a:t>течение </a:t>
            </a:r>
            <a:r>
              <a:rPr lang="ru-RU" sz="2800" b="1" dirty="0" smtClean="0"/>
              <a:t>3 </a:t>
            </a:r>
            <a:r>
              <a:rPr lang="ru-RU" sz="2800" b="1" dirty="0"/>
              <a:t>рабочих дней</a:t>
            </a:r>
            <a:r>
              <a:rPr lang="ru-RU" sz="2800" dirty="0"/>
              <a:t> со дня утверждения </a:t>
            </a:r>
            <a:r>
              <a:rPr lang="ru-RU" sz="2800" dirty="0" smtClean="0"/>
              <a:t>Отчета</a:t>
            </a:r>
          </a:p>
          <a:p>
            <a:r>
              <a:rPr lang="ru-RU" sz="2800" b="1" dirty="0" smtClean="0"/>
              <a:t>Подать </a:t>
            </a:r>
            <a:r>
              <a:rPr lang="ru-RU" sz="2800" b="1" dirty="0"/>
              <a:t>декларацию </a:t>
            </a:r>
            <a:r>
              <a:rPr lang="ru-RU" sz="2800" dirty="0" smtClean="0"/>
              <a:t>в срок не </a:t>
            </a:r>
            <a:r>
              <a:rPr lang="ru-RU" sz="2800" dirty="0"/>
              <a:t>позднее </a:t>
            </a:r>
            <a:r>
              <a:rPr lang="ru-RU" sz="2800" b="1" dirty="0" smtClean="0"/>
              <a:t>30 </a:t>
            </a:r>
          </a:p>
          <a:p>
            <a:pPr marL="0" indent="0">
              <a:buNone/>
            </a:pPr>
            <a:r>
              <a:rPr lang="ru-RU" sz="2800" b="1" dirty="0" smtClean="0"/>
              <a:t>     рабочих </a:t>
            </a:r>
            <a:r>
              <a:rPr lang="ru-RU" sz="2800" b="1" dirty="0"/>
              <a:t>дней </a:t>
            </a:r>
            <a:r>
              <a:rPr lang="ru-RU" sz="2800" dirty="0" smtClean="0"/>
              <a:t>со дня </a:t>
            </a:r>
            <a:r>
              <a:rPr lang="ru-RU" sz="2800" dirty="0"/>
              <a:t>утверждения </a:t>
            </a:r>
            <a:r>
              <a:rPr lang="ru-RU" sz="2800" dirty="0" smtClean="0"/>
              <a:t>Отчета.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/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0"/>
            <a:ext cx="16589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165304"/>
            <a:ext cx="17129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5301208"/>
            <a:ext cx="154766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28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438" y="2636912"/>
            <a:ext cx="7525010" cy="183006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Новый порядок проведения медицинских осмотров.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Составляем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списки.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797152"/>
            <a:ext cx="6400800" cy="17526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Кузнецова Елена Юрьевна, </a:t>
            </a:r>
            <a:endParaRPr lang="en-US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отдела СОУТ</a:t>
            </a:r>
          </a:p>
          <a:p>
            <a:r>
              <a:rPr lang="ru-RU" alt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Барнаул, ул. Чеглецова, 3а</a:t>
            </a:r>
            <a:br>
              <a:rPr lang="ru-RU" alt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(3852) 603355</a:t>
            </a:r>
          </a:p>
          <a:p>
            <a:r>
              <a:rPr lang="en-US" altLang="ru-RU" sz="1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czbt</a:t>
            </a:r>
            <a:r>
              <a:rPr lang="ru-RU" alt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@</a:t>
            </a:r>
            <a:r>
              <a:rPr lang="en-US" altLang="ru-RU" sz="1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bk</a:t>
            </a:r>
            <a:r>
              <a:rPr lang="ru-RU" alt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altLang="ru-RU" sz="1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en-US" alt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alt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www.czbt.ru</a:t>
            </a:r>
            <a:endParaRPr lang="ru-RU" alt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Логотип ЦЗБТ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1" b="18555"/>
          <a:stretch>
            <a:fillRect/>
          </a:stretch>
        </p:blipFill>
        <p:spPr bwMode="auto">
          <a:xfrm>
            <a:off x="3010488" y="260648"/>
            <a:ext cx="2929664" cy="202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2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73086"/>
            <a:ext cx="7128792" cy="69567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Новый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порядок проведения медицинских осмотров. Составляем списки.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С 1 апреля 2021 г. вступил в силу порядок проведения обязательных предварительных и периодических медицинских осмотров отдельных категорий работников, регламентируют который два документа:</a:t>
            </a:r>
          </a:p>
          <a:p>
            <a:r>
              <a:rPr lang="ru-RU" sz="2400" dirty="0"/>
              <a:t>— Приказ Министерства здравоохранения Российской Федерации от 28.01.2021 № 29н</a:t>
            </a:r>
          </a:p>
          <a:p>
            <a:r>
              <a:rPr lang="ru-RU" sz="2400" dirty="0"/>
              <a:t>— Приказ Министерства труда и социальной защиты Российской Федерации, Министерства здравоохранения Российской Федерации от 31.12.2020 № 988н/1420н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0"/>
            <a:ext cx="16589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156" y="6237312"/>
            <a:ext cx="17129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36" y="4914593"/>
            <a:ext cx="2232248" cy="177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72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438" y="2636912"/>
            <a:ext cx="6840760" cy="1830065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Логотип ЦЗБТ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1" b="18555"/>
          <a:stretch>
            <a:fillRect/>
          </a:stretch>
        </p:blipFill>
        <p:spPr bwMode="auto">
          <a:xfrm>
            <a:off x="3272844" y="48761"/>
            <a:ext cx="2670319" cy="184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9257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2056686"/>
            <a:ext cx="88569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- Новые Правила по охране труда. Как провести внеплановый инструктаж и внеочередную проверку знаний. Обучение членов комиссии</a:t>
            </a:r>
            <a:r>
              <a:rPr lang="ru-RU" b="1" dirty="0" smtClean="0"/>
              <a:t>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Спикер</a:t>
            </a:r>
            <a:r>
              <a:rPr lang="ru-RU" dirty="0" smtClean="0"/>
              <a:t>: </a:t>
            </a:r>
            <a:r>
              <a:rPr lang="ru-RU" i="1" dirty="0" smtClean="0"/>
              <a:t>Гордиенко Евгения Николаевна, заместитель директора</a:t>
            </a:r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b="1" dirty="0"/>
              <a:t>-  Специальная оценка условий труда. Что нового</a:t>
            </a:r>
            <a:r>
              <a:rPr lang="ru-RU" b="1" dirty="0" smtClean="0"/>
              <a:t>?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Спикер</a:t>
            </a:r>
            <a:r>
              <a:rPr lang="ru-RU" dirty="0" smtClean="0"/>
              <a:t>: </a:t>
            </a:r>
            <a:r>
              <a:rPr lang="ru-RU" i="1" dirty="0" smtClean="0"/>
              <a:t>Кузнецова Елена Юрьевна, начальник отдела СОУТ</a:t>
            </a:r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b="1" dirty="0"/>
              <a:t>-  Новый порядок проведения медицинских осмотров. Составляем списки</a:t>
            </a:r>
            <a:r>
              <a:rPr lang="ru-RU" b="1" dirty="0" smtClean="0"/>
              <a:t>.</a:t>
            </a:r>
          </a:p>
          <a:p>
            <a:r>
              <a:rPr lang="ru-RU" b="1" dirty="0">
                <a:solidFill>
                  <a:srgbClr val="FF0000"/>
                </a:solidFill>
              </a:rPr>
              <a:t>Спикер</a:t>
            </a:r>
            <a:r>
              <a:rPr lang="ru-RU" dirty="0"/>
              <a:t>: </a:t>
            </a:r>
            <a:r>
              <a:rPr lang="ru-RU" i="1" dirty="0"/>
              <a:t>Кузнецова Елена Юрьевна, начальник отдела СОУТ</a:t>
            </a:r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b="1" dirty="0"/>
              <a:t>-  Производственный контроль за условиями труда</a:t>
            </a:r>
            <a:r>
              <a:rPr lang="ru-RU" b="1" dirty="0" smtClean="0"/>
              <a:t>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Спикер</a:t>
            </a:r>
            <a:r>
              <a:rPr lang="ru-RU" dirty="0" smtClean="0"/>
              <a:t>: </a:t>
            </a:r>
            <a:r>
              <a:rPr lang="ru-RU" i="1" dirty="0" smtClean="0"/>
              <a:t>Высоцкая Нина Михайловна, заведующий лабораторией</a:t>
            </a:r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b="1" dirty="0"/>
              <a:t>-  Оценка профессиональных рисков </a:t>
            </a:r>
            <a:endParaRPr lang="ru-RU" b="1" dirty="0" smtClean="0"/>
          </a:p>
          <a:p>
            <a:r>
              <a:rPr lang="ru-RU" b="1" dirty="0">
                <a:solidFill>
                  <a:srgbClr val="FF0000"/>
                </a:solidFill>
              </a:rPr>
              <a:t>Спикер</a:t>
            </a:r>
            <a:r>
              <a:rPr lang="ru-RU" dirty="0"/>
              <a:t>: </a:t>
            </a:r>
            <a:r>
              <a:rPr lang="ru-RU" i="1" dirty="0"/>
              <a:t>Кузнецова Елена Юрьевна, начальник отдела СОУТ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2056686"/>
            <a:ext cx="8856984" cy="101227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69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Кто </a:t>
            </a:r>
            <a:r>
              <a:rPr lang="ru-RU" b="1" dirty="0"/>
              <a:t>должен проходить медосмотр?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Кто должен проходит медосмотр по п.26 приказа29н «Работы </a:t>
            </a:r>
            <a:r>
              <a:rPr lang="ru-RU" dirty="0"/>
              <a:t>в организациях, деятельность которых связана с коммунальным и бытовым обслуживанием населения</a:t>
            </a:r>
            <a:r>
              <a:rPr lang="ru-RU" dirty="0" smtClean="0"/>
              <a:t>»?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b="1" dirty="0" smtClean="0"/>
              <a:t>Коммунальные </a:t>
            </a:r>
            <a:r>
              <a:rPr lang="ru-RU" b="1" dirty="0"/>
              <a:t>услуги </a:t>
            </a:r>
            <a:r>
              <a:rPr lang="ru-RU" dirty="0"/>
              <a:t>— это в том числе деятельность исполнителя, обеспечивающая комфортные условия проживания граждан в жилых помещениях. Определение и содержание термина «коммунальные услуги» дано в Постановлении Правительства РФ от 23 мая 2006 г. N 307 «О порядке предоставления коммунальных услуг гражданам».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6589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9" y="5805264"/>
            <a:ext cx="1712913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31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Кто </a:t>
            </a:r>
            <a:r>
              <a:rPr lang="ru-RU" b="1" dirty="0"/>
              <a:t>должен проходить медосмотр?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sz="5000" b="1" dirty="0" smtClean="0"/>
              <a:t>Бытовое обслуживание населения 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dirty="0" smtClean="0"/>
              <a:t>ГОСТ </a:t>
            </a:r>
            <a:r>
              <a:rPr lang="ru-RU" dirty="0"/>
              <a:t>Р 57137-2016 </a:t>
            </a:r>
            <a:r>
              <a:rPr lang="ru-RU" dirty="0" smtClean="0"/>
              <a:t>«БЫТОВОЕ </a:t>
            </a:r>
            <a:r>
              <a:rPr lang="ru-RU" dirty="0"/>
              <a:t>ОБСЛУЖИВАНИЕ </a:t>
            </a:r>
            <a:r>
              <a:rPr lang="ru-RU" dirty="0" smtClean="0"/>
              <a:t>НАСЕЛЕНИЯ» дает определение таких </a:t>
            </a:r>
            <a:r>
              <a:rPr lang="ru-RU" dirty="0"/>
              <a:t>работ:</a:t>
            </a:r>
          </a:p>
          <a:p>
            <a:r>
              <a:rPr lang="ru-RU" dirty="0"/>
              <a:t>ремонт, окраска и пошив </a:t>
            </a:r>
            <a:r>
              <a:rPr lang="ru-RU" dirty="0" smtClean="0"/>
              <a:t>обуви</a:t>
            </a:r>
          </a:p>
          <a:p>
            <a:r>
              <a:rPr lang="ru-RU" dirty="0" smtClean="0"/>
              <a:t>ремонт </a:t>
            </a:r>
            <a:r>
              <a:rPr lang="ru-RU" dirty="0"/>
              <a:t>и пошив швейных, меховых, кожаных изделий, изделий текстильной галантереи и головных уборов</a:t>
            </a:r>
          </a:p>
          <a:p>
            <a:r>
              <a:rPr lang="ru-RU" dirty="0"/>
              <a:t>ремонт радиоэлектронной аппаратуры и электрических машин и приборов</a:t>
            </a:r>
          </a:p>
          <a:p>
            <a:r>
              <a:rPr lang="ru-RU" dirty="0" smtClean="0"/>
              <a:t>услуги </a:t>
            </a:r>
            <a:r>
              <a:rPr lang="ru-RU" dirty="0"/>
              <a:t>по ремонту </a:t>
            </a:r>
            <a:r>
              <a:rPr lang="ru-RU" dirty="0" smtClean="0"/>
              <a:t>металлоизделий, металлоконструкций</a:t>
            </a:r>
            <a:endParaRPr lang="ru-RU" dirty="0"/>
          </a:p>
          <a:p>
            <a:r>
              <a:rPr lang="ru-RU" dirty="0"/>
              <a:t>услуги по изготовлению металлоизделий [металлоконструкций]: изготовление изделий из металла.</a:t>
            </a:r>
          </a:p>
          <a:p>
            <a:r>
              <a:rPr lang="ru-RU" dirty="0"/>
              <a:t>ремонт и изготовление ювелирных </a:t>
            </a:r>
            <a:r>
              <a:rPr lang="ru-RU" dirty="0" smtClean="0"/>
              <a:t>изделий </a:t>
            </a:r>
            <a:endParaRPr lang="ru-RU" dirty="0"/>
          </a:p>
          <a:p>
            <a:r>
              <a:rPr lang="ru-RU" dirty="0"/>
              <a:t>изготовление, реставрация и ремонт </a:t>
            </a:r>
            <a:r>
              <a:rPr lang="ru-RU" dirty="0" smtClean="0"/>
              <a:t>мебели </a:t>
            </a:r>
            <a:endParaRPr lang="ru-RU" dirty="0"/>
          </a:p>
          <a:p>
            <a:r>
              <a:rPr lang="ru-RU" dirty="0" smtClean="0"/>
              <a:t>химическая </a:t>
            </a:r>
            <a:r>
              <a:rPr lang="ru-RU" dirty="0"/>
              <a:t>чистка и крашение</a:t>
            </a:r>
          </a:p>
          <a:p>
            <a:r>
              <a:rPr lang="ru-RU" dirty="0"/>
              <a:t>услуги </a:t>
            </a:r>
            <a:r>
              <a:rPr lang="ru-RU" dirty="0" smtClean="0"/>
              <a:t>прачечных</a:t>
            </a:r>
            <a:endParaRPr lang="ru-RU" dirty="0"/>
          </a:p>
          <a:p>
            <a:r>
              <a:rPr lang="ru-RU" dirty="0" smtClean="0"/>
              <a:t>ремонт </a:t>
            </a:r>
            <a:r>
              <a:rPr lang="ru-RU" dirty="0"/>
              <a:t>и строительство жилья и других построек, монтажные и отделочные </a:t>
            </a:r>
            <a:r>
              <a:rPr lang="ru-RU" dirty="0" smtClean="0"/>
              <a:t>работы</a:t>
            </a:r>
            <a:endParaRPr lang="ru-RU" dirty="0"/>
          </a:p>
          <a:p>
            <a:r>
              <a:rPr lang="ru-RU" dirty="0" smtClean="0"/>
              <a:t>техническое </a:t>
            </a:r>
            <a:r>
              <a:rPr lang="ru-RU" dirty="0"/>
              <a:t>обслуживание транспортных средств, машин и </a:t>
            </a:r>
            <a:r>
              <a:rPr lang="ru-RU" dirty="0" smtClean="0"/>
              <a:t>оборудования </a:t>
            </a:r>
            <a:endParaRPr lang="ru-RU" dirty="0"/>
          </a:p>
          <a:p>
            <a:r>
              <a:rPr lang="ru-RU" dirty="0" smtClean="0"/>
              <a:t>услуги </a:t>
            </a:r>
            <a:r>
              <a:rPr lang="ru-RU" dirty="0"/>
              <a:t>фотоателье, фотолабораторий [фотоуслуги</a:t>
            </a:r>
            <a:r>
              <a:rPr lang="ru-RU" dirty="0" smtClean="0"/>
              <a:t>] </a:t>
            </a:r>
            <a:endParaRPr lang="ru-RU" dirty="0"/>
          </a:p>
          <a:p>
            <a:r>
              <a:rPr lang="ru-RU" dirty="0" err="1" smtClean="0"/>
              <a:t>киноуслуги</a:t>
            </a:r>
            <a:endParaRPr lang="ru-RU" dirty="0"/>
          </a:p>
          <a:p>
            <a:r>
              <a:rPr lang="ru-RU" dirty="0"/>
              <a:t>услуги бань и </a:t>
            </a:r>
            <a:r>
              <a:rPr lang="ru-RU" dirty="0" smtClean="0"/>
              <a:t>душевых</a:t>
            </a:r>
            <a:endParaRPr lang="ru-RU" dirty="0"/>
          </a:p>
          <a:p>
            <a:r>
              <a:rPr lang="ru-RU" dirty="0" smtClean="0"/>
              <a:t>услуги парикмахерских</a:t>
            </a:r>
            <a:endParaRPr lang="ru-RU" dirty="0"/>
          </a:p>
          <a:p>
            <a:r>
              <a:rPr lang="ru-RU" dirty="0" smtClean="0"/>
              <a:t>услуга </a:t>
            </a:r>
            <a:r>
              <a:rPr lang="ru-RU" dirty="0"/>
              <a:t>по уходу за кожей лица и тела [косметическая услуга</a:t>
            </a:r>
            <a:r>
              <a:rPr lang="ru-RU" dirty="0" smtClean="0"/>
              <a:t>] </a:t>
            </a:r>
            <a:endParaRPr lang="ru-RU" dirty="0"/>
          </a:p>
          <a:p>
            <a:r>
              <a:rPr lang="ru-RU" dirty="0" smtClean="0"/>
              <a:t>услуга </a:t>
            </a:r>
            <a:r>
              <a:rPr lang="ru-RU" dirty="0"/>
              <a:t>по уходу за ногтями и кожей кистей рук и стоп </a:t>
            </a:r>
            <a:r>
              <a:rPr lang="ru-RU" dirty="0" smtClean="0"/>
              <a:t>ног</a:t>
            </a:r>
            <a:endParaRPr lang="ru-RU" dirty="0"/>
          </a:p>
          <a:p>
            <a:r>
              <a:rPr lang="ru-RU" dirty="0"/>
              <a:t>постижерные </a:t>
            </a:r>
            <a:r>
              <a:rPr lang="ru-RU" dirty="0" smtClean="0"/>
              <a:t>работы</a:t>
            </a:r>
          </a:p>
          <a:p>
            <a:r>
              <a:rPr lang="ru-RU" dirty="0" smtClean="0"/>
              <a:t>СПА-услуга</a:t>
            </a:r>
            <a:endParaRPr lang="ru-RU" dirty="0"/>
          </a:p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16632"/>
            <a:ext cx="16589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5961063"/>
            <a:ext cx="17129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69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438" y="2636912"/>
            <a:ext cx="6840760" cy="1830065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Логотип ЦЗБТ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1" b="18555"/>
          <a:stretch>
            <a:fillRect/>
          </a:stretch>
        </p:blipFill>
        <p:spPr bwMode="auto">
          <a:xfrm>
            <a:off x="3272844" y="48761"/>
            <a:ext cx="2670319" cy="184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9257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2056686"/>
            <a:ext cx="88569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- Новые Правила по охране труда. Как провести внеплановый инструктаж и внеочередную проверку знаний. Обучение членов комиссии</a:t>
            </a:r>
            <a:r>
              <a:rPr lang="ru-RU" b="1" dirty="0" smtClean="0"/>
              <a:t>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Спикер</a:t>
            </a:r>
            <a:r>
              <a:rPr lang="ru-RU" dirty="0" smtClean="0"/>
              <a:t>: </a:t>
            </a:r>
            <a:r>
              <a:rPr lang="ru-RU" i="1" dirty="0" smtClean="0"/>
              <a:t>Гордиенко Евгения Николаевна, заместитель директора</a:t>
            </a:r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b="1" dirty="0"/>
              <a:t>-  Специальная оценка условий труда. Что нового</a:t>
            </a:r>
            <a:r>
              <a:rPr lang="ru-RU" b="1" dirty="0" smtClean="0"/>
              <a:t>?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Спикер</a:t>
            </a:r>
            <a:r>
              <a:rPr lang="ru-RU" dirty="0" smtClean="0"/>
              <a:t>: </a:t>
            </a:r>
            <a:r>
              <a:rPr lang="ru-RU" i="1" dirty="0" smtClean="0"/>
              <a:t>Кузнецова Елена Юрьевна, начальник отдела СОУТ</a:t>
            </a:r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b="1" dirty="0"/>
              <a:t>-  Новый порядок проведения медицинских осмотров. Составляем списки</a:t>
            </a:r>
            <a:r>
              <a:rPr lang="ru-RU" b="1" dirty="0" smtClean="0"/>
              <a:t>.</a:t>
            </a:r>
          </a:p>
          <a:p>
            <a:r>
              <a:rPr lang="ru-RU" b="1" dirty="0">
                <a:solidFill>
                  <a:srgbClr val="FF0000"/>
                </a:solidFill>
              </a:rPr>
              <a:t>Спикер</a:t>
            </a:r>
            <a:r>
              <a:rPr lang="ru-RU" dirty="0"/>
              <a:t>: </a:t>
            </a:r>
            <a:r>
              <a:rPr lang="ru-RU" i="1" dirty="0"/>
              <a:t>Кузнецова Елена Юрьевна, начальник отдела СОУТ</a:t>
            </a:r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b="1" dirty="0"/>
              <a:t>-  Производственный контроль за условиями труда</a:t>
            </a:r>
            <a:r>
              <a:rPr lang="ru-RU" b="1" dirty="0" smtClean="0"/>
              <a:t>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Спикер</a:t>
            </a:r>
            <a:r>
              <a:rPr lang="ru-RU" dirty="0" smtClean="0"/>
              <a:t>: </a:t>
            </a:r>
            <a:r>
              <a:rPr lang="ru-RU" i="1" dirty="0" smtClean="0"/>
              <a:t>Высоцкая Нина Михайловна</a:t>
            </a:r>
            <a:r>
              <a:rPr lang="ru-RU" i="1" dirty="0"/>
              <a:t>, заведующий лабораторией</a:t>
            </a:r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b="1" dirty="0"/>
              <a:t>-  Оценка профессиональных рисков </a:t>
            </a:r>
            <a:endParaRPr lang="ru-RU" b="1" dirty="0" smtClean="0"/>
          </a:p>
          <a:p>
            <a:r>
              <a:rPr lang="ru-RU" b="1" dirty="0">
                <a:solidFill>
                  <a:srgbClr val="FF0000"/>
                </a:solidFill>
              </a:rPr>
              <a:t>Спикер</a:t>
            </a:r>
            <a:r>
              <a:rPr lang="ru-RU" dirty="0"/>
              <a:t>: </a:t>
            </a:r>
            <a:r>
              <a:rPr lang="ru-RU" i="1" dirty="0"/>
              <a:t>Кузнецова Елена Юрьевна, начальник отдела СОУТ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0607" y="4666539"/>
            <a:ext cx="8856984" cy="101227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47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636912"/>
            <a:ext cx="6840760" cy="183006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Производственный контроль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 условиями труда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797152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Высоцкая Нина Михайловна, 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Заведующий лабораторией</a:t>
            </a:r>
          </a:p>
          <a:p>
            <a:r>
              <a:rPr lang="ru-RU" alt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Барнаул, ул. Чеглецова, 3а</a:t>
            </a:r>
            <a:br>
              <a:rPr lang="ru-RU" alt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(3852) 358140</a:t>
            </a:r>
          </a:p>
          <a:p>
            <a:r>
              <a:rPr lang="en-US" alt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c</a:t>
            </a:r>
            <a:r>
              <a:rPr lang="en-US" altLang="ru-RU" sz="1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zbt</a:t>
            </a:r>
            <a:r>
              <a:rPr lang="ru-RU" alt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lang="en-US" alt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arm</a:t>
            </a:r>
            <a:r>
              <a:rPr lang="ru-RU" alt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@</a:t>
            </a:r>
            <a:r>
              <a:rPr lang="en-US" alt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mail</a:t>
            </a:r>
            <a:r>
              <a:rPr lang="ru-RU" alt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altLang="ru-RU" sz="1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en-US" alt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alt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www.czbt.ru</a:t>
            </a:r>
            <a:endParaRPr lang="ru-RU" alt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Логотип ЦЗБТ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1" b="18555"/>
          <a:stretch>
            <a:fillRect/>
          </a:stretch>
        </p:blipFill>
        <p:spPr bwMode="auto">
          <a:xfrm>
            <a:off x="3010488" y="260648"/>
            <a:ext cx="2929664" cy="202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54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со ст. 32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 ФЗ «О санитарно-эпидемиологическом благополучии населения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со вступившими в силу с 01.01.2021 Санитарными правилами </a:t>
            </a: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 2.2.3670-20 "Санитарно-эпидемиологические требования к условиям труда"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производственный контроль за условиями труда обязаны осуществлять Юридические лица и индивидуальные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предприниматели.</a:t>
            </a:r>
          </a:p>
          <a:p>
            <a:pPr marL="0" indent="0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производственного контроля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создание безопасной рабочей среды для работников путем выполнения требований санитарных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правил.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085"/>
            <a:ext cx="1661856" cy="1146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6151" y="6165304"/>
            <a:ext cx="13548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czbt.ru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952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производственного контроля за условиями труда</a:t>
            </a:r>
            <a:r>
              <a:rPr lang="ru-RU" sz="2400" dirty="0"/>
              <a:t>: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наличия на рабочих местах вредных производственных факторов.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производственного 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лабораторных исследований (испытаний) испытательной лабораторией (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центром),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аккредитованной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 законодательством Российской Федерации об аккредитации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национальной системе аккредитации</a:t>
            </a:r>
            <a:r>
              <a:rPr lang="ru-RU" sz="2200" dirty="0"/>
              <a:t>.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565" y="0"/>
            <a:ext cx="16589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237312"/>
            <a:ext cx="171291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27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318051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ru-RU" sz="2200" b="1" u="sng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u-RU" sz="22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производственного контроля </a:t>
            </a:r>
            <a:r>
              <a:rPr lang="ru-RU" sz="22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 algn="ctr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должностных лиц (работников), на которых возложены функции по осуществлению производственного контроля;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химических веществ, биологических, физических и иных факторов, а также объектов производственного контроля, представляющих потенциальную опасность для работника, в отношении которых необходима организация лабораторных исследований, с указанием точек (мест), в которых осуществляется отбор проб, и периодичность проведения лабораторных исследований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2564904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2" y="23664"/>
            <a:ext cx="16589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87" y="6093296"/>
            <a:ext cx="171291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12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9475" y="1207293"/>
            <a:ext cx="8229600" cy="50300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Результаты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 (испытаний) и измерений вредных и (или) опасных производственных факторов, проведенных в рамках производственного контроля за условиями труда, могут использоваться в качестве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 исследований (испытаний) специальной оценки условий труда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(но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ранее чем за шесть месяцев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проведения специальной оценки условий труда). </a:t>
            </a:r>
          </a:p>
          <a:p>
            <a:pPr lvl="0">
              <a:buFont typeface="Wingdings" pitchFamily="2" charset="2"/>
              <a:buChar char="Ø"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0"/>
            <a:ext cx="16589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165304"/>
            <a:ext cx="17129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26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</p:spPr>
        <p:txBody>
          <a:bodyPr>
            <a:normAutofit/>
          </a:bodyPr>
          <a:lstStyle/>
          <a:p>
            <a:endParaRPr lang="ru-RU" sz="1400" dirty="0" smtClean="0"/>
          </a:p>
          <a:p>
            <a:pPr marL="0" indent="0" algn="ctr"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СПЕЦИАЛЬНАЯ ОЦЕНКА УСЛОВИЙ ТРУДА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ВСЕГДА ПОЗВОЛЯЕТ ВЫЯВИТ ВРЕДНЫЕ И ОПАСНЫЕ ФАКТОРЫ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специальной оценки условий труда не проводится измерение ЭМИ от ПК у работников, работающих за компьютером. Для того чтобы подтвердить соответствие уровней ЭМИ предельно-допустимым уровням, можно рекомендовать проведение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производственного контроля по этому производственному фактору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3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0"/>
            <a:ext cx="16589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156" y="6237312"/>
            <a:ext cx="17129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94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</p:spPr>
        <p:txBody>
          <a:bodyPr>
            <a:normAutofit/>
          </a:bodyPr>
          <a:lstStyle/>
          <a:p>
            <a:endParaRPr lang="ru-RU" sz="1400" dirty="0" smtClean="0"/>
          </a:p>
          <a:p>
            <a:pPr marL="0" indent="0">
              <a:buNone/>
            </a:pPr>
            <a:r>
              <a:rPr lang="ru-RU" sz="2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Непроведение</a:t>
            </a:r>
            <a:r>
              <a:rPr lang="ru-RU" sz="2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производственного контроля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или неполное его проведение является нарушением статьи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ФЗ 52 РФ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влечет</a:t>
            </a:r>
          </a:p>
          <a:p>
            <a:pPr mar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 или наложение административного 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размере 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ста до пятисот рублей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должностных лиц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пятисот до одной тысячи рублей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лиц, осуществляющих предпринимательскую деятельность без образования юридического лица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 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пятисот до одной тысячи рублей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или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административное приостановление деятельности на срок до девяноста суток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юридических лиц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десяти тысяч до двадцати тысяч рублей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административное приостановление деятельности на срок до девяноста суток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(статья 6.3 КоАП РФ).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0"/>
            <a:ext cx="16589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156" y="6237312"/>
            <a:ext cx="17129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03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636912"/>
            <a:ext cx="6840760" cy="183006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Новые Правила по охране труда.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провести внеплановый инструктаж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внеочередную проверку знаний.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Обучение членов комиссии.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797152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Гордиенко Евгения Николаевна, 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</a:t>
            </a:r>
          </a:p>
          <a:p>
            <a:r>
              <a:rPr lang="ru-RU" alt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Барнаул, ул. Чеглецова, 3а</a:t>
            </a:r>
            <a:br>
              <a:rPr lang="ru-RU" alt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(3852) 361225</a:t>
            </a:r>
          </a:p>
          <a:p>
            <a:r>
              <a:rPr lang="en-US" alt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c</a:t>
            </a:r>
            <a:r>
              <a:rPr lang="en-US" altLang="ru-RU" sz="1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zbt</a:t>
            </a:r>
            <a:r>
              <a:rPr lang="ru-RU" alt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lang="en-US" alt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lesson</a:t>
            </a:r>
            <a:r>
              <a:rPr lang="ru-RU" alt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@</a:t>
            </a:r>
            <a:r>
              <a:rPr lang="en-US" altLang="ru-RU" sz="1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bk</a:t>
            </a:r>
            <a:r>
              <a:rPr lang="ru-RU" alt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altLang="ru-RU" sz="1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en-US" alt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alt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www.czbt.ru</a:t>
            </a:r>
            <a:endParaRPr lang="ru-RU" alt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Логотип ЦЗБТ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1" b="18555"/>
          <a:stretch>
            <a:fillRect/>
          </a:stretch>
        </p:blipFill>
        <p:spPr bwMode="auto">
          <a:xfrm>
            <a:off x="3131840" y="260648"/>
            <a:ext cx="2929664" cy="202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35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438" y="2636912"/>
            <a:ext cx="6840760" cy="1830065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Логотип ЦЗБТ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1" b="18555"/>
          <a:stretch>
            <a:fillRect/>
          </a:stretch>
        </p:blipFill>
        <p:spPr bwMode="auto">
          <a:xfrm>
            <a:off x="3272844" y="48761"/>
            <a:ext cx="2670319" cy="184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9257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2056686"/>
            <a:ext cx="88569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- Новые Правила по охране труда. Как провести внеплановый инструктаж и внеочередную проверку знаний. Обучение членов комиссии</a:t>
            </a:r>
            <a:r>
              <a:rPr lang="ru-RU" b="1" dirty="0" smtClean="0"/>
              <a:t>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Спикер</a:t>
            </a:r>
            <a:r>
              <a:rPr lang="ru-RU" dirty="0" smtClean="0"/>
              <a:t>: </a:t>
            </a:r>
            <a:r>
              <a:rPr lang="ru-RU" i="1" dirty="0" smtClean="0"/>
              <a:t>Гордиенко Евгения Николаевна, заместитель директора</a:t>
            </a:r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b="1" dirty="0"/>
              <a:t>-  Специальная оценка условий труда. Что нового</a:t>
            </a:r>
            <a:r>
              <a:rPr lang="ru-RU" b="1" dirty="0" smtClean="0"/>
              <a:t>?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Спикер</a:t>
            </a:r>
            <a:r>
              <a:rPr lang="ru-RU" dirty="0" smtClean="0"/>
              <a:t>: </a:t>
            </a:r>
            <a:r>
              <a:rPr lang="ru-RU" i="1" dirty="0" smtClean="0"/>
              <a:t>Кузнецова Елена Юрьевна, начальник отдела СОУТ</a:t>
            </a:r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b="1" dirty="0"/>
              <a:t>-  Новый порядок проведения медицинских осмотров. Составляем списки</a:t>
            </a:r>
            <a:r>
              <a:rPr lang="ru-RU" b="1" dirty="0" smtClean="0"/>
              <a:t>.</a:t>
            </a:r>
          </a:p>
          <a:p>
            <a:r>
              <a:rPr lang="ru-RU" b="1" dirty="0">
                <a:solidFill>
                  <a:srgbClr val="FF0000"/>
                </a:solidFill>
              </a:rPr>
              <a:t>Спикер</a:t>
            </a:r>
            <a:r>
              <a:rPr lang="ru-RU" dirty="0"/>
              <a:t>: </a:t>
            </a:r>
            <a:r>
              <a:rPr lang="ru-RU" i="1" dirty="0"/>
              <a:t>Кузнецова Елена Юрьевна, начальник отдела СОУТ</a:t>
            </a:r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b="1" dirty="0"/>
              <a:t>-  Производственный контроль за условиями труда</a:t>
            </a:r>
            <a:r>
              <a:rPr lang="ru-RU" b="1" dirty="0" smtClean="0"/>
              <a:t>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Спикер</a:t>
            </a:r>
            <a:r>
              <a:rPr lang="ru-RU" dirty="0" smtClean="0"/>
              <a:t>: </a:t>
            </a:r>
            <a:r>
              <a:rPr lang="ru-RU" i="1" dirty="0" smtClean="0"/>
              <a:t>Высоцкая Нина Михайловна</a:t>
            </a:r>
            <a:r>
              <a:rPr lang="ru-RU" i="1" dirty="0"/>
              <a:t>, заведующий лабораторией</a:t>
            </a:r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b="1" dirty="0"/>
              <a:t>-  Оценка профессиональных рисков </a:t>
            </a:r>
            <a:endParaRPr lang="ru-RU" b="1" dirty="0" smtClean="0"/>
          </a:p>
          <a:p>
            <a:r>
              <a:rPr lang="ru-RU" b="1" dirty="0">
                <a:solidFill>
                  <a:srgbClr val="FF0000"/>
                </a:solidFill>
              </a:rPr>
              <a:t>Спикер</a:t>
            </a:r>
            <a:r>
              <a:rPr lang="ru-RU" dirty="0"/>
              <a:t>: </a:t>
            </a:r>
            <a:r>
              <a:rPr lang="ru-RU" i="1" dirty="0"/>
              <a:t>Кузнецова Елена Юрьевна, начальник отдела СОУТ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5405" y="5445224"/>
            <a:ext cx="8856984" cy="101227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4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636912"/>
            <a:ext cx="6840760" cy="183006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профессиональных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рисков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797152"/>
            <a:ext cx="6400800" cy="17526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Кузнецова Елена Юрьевна, </a:t>
            </a:r>
            <a:endParaRPr lang="en-US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отдела СОУТ</a:t>
            </a:r>
          </a:p>
          <a:p>
            <a:r>
              <a:rPr lang="ru-RU" alt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Барнаул, ул. Чеглецова, 3а</a:t>
            </a:r>
            <a:br>
              <a:rPr lang="ru-RU" alt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(3852) 603355</a:t>
            </a:r>
          </a:p>
          <a:p>
            <a:r>
              <a:rPr lang="en-US" altLang="ru-RU" sz="1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czbt</a:t>
            </a:r>
            <a:r>
              <a:rPr lang="ru-RU" alt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@</a:t>
            </a:r>
            <a:r>
              <a:rPr lang="en-US" altLang="ru-RU" sz="1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bk</a:t>
            </a:r>
            <a:r>
              <a:rPr lang="ru-RU" alt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altLang="ru-RU" sz="1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en-US" alt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alt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www.czbt.ru</a:t>
            </a:r>
            <a:endParaRPr lang="ru-RU" alt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Логотип ЦЗБТ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1" b="18555"/>
          <a:stretch>
            <a:fillRect/>
          </a:stretch>
        </p:blipFill>
        <p:spPr bwMode="auto">
          <a:xfrm>
            <a:off x="3010488" y="548680"/>
            <a:ext cx="2929664" cy="202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94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Оценка профессиональных рисков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ТК РФ статья 209</a:t>
            </a:r>
          </a:p>
          <a:p>
            <a:r>
              <a:rPr lang="ru-RU" sz="2800" dirty="0" smtClean="0"/>
              <a:t>Профессиональный </a:t>
            </a:r>
            <a:r>
              <a:rPr lang="ru-RU" sz="2800" dirty="0"/>
              <a:t>риск - вероятность причинения вреда здоровью в результате воздействия вредных и (или) опасных производственных факторов при исполнении работником обязанностей по трудовому </a:t>
            </a:r>
            <a:r>
              <a:rPr lang="ru-RU" sz="2800" dirty="0" smtClean="0"/>
              <a:t>договору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653136"/>
            <a:ext cx="2278782" cy="153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473" y="116632"/>
            <a:ext cx="16589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877272"/>
            <a:ext cx="17129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09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Оценка профессиональных рисков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Государственный надзор в сфере труда в настоящее время осуществляется с применением риск-ориентированного подхода. В обязанности работодателя входит создание системы управления охраной труда на </a:t>
            </a:r>
            <a:r>
              <a:rPr lang="ru-RU" dirty="0" smtClean="0"/>
              <a:t>предприятии. Важнейшим </a:t>
            </a:r>
            <a:r>
              <a:rPr lang="ru-RU" dirty="0"/>
              <a:t>элементом этой системы является управление профессиональными </a:t>
            </a:r>
            <a:r>
              <a:rPr lang="ru-RU" dirty="0" smtClean="0"/>
              <a:t>рисками.</a:t>
            </a:r>
            <a:r>
              <a:rPr lang="ru-RU" dirty="0"/>
              <a:t> </a:t>
            </a:r>
            <a:endParaRPr lang="en-US" dirty="0" smtClean="0"/>
          </a:p>
          <a:p>
            <a:r>
              <a:rPr lang="ru-RU" dirty="0" smtClean="0"/>
              <a:t>Управление </a:t>
            </a:r>
            <a:r>
              <a:rPr lang="ru-RU" dirty="0"/>
              <a:t>профессиональными рисками </a:t>
            </a:r>
            <a:r>
              <a:rPr lang="ru-RU" dirty="0" smtClean="0"/>
              <a:t> включает </a:t>
            </a:r>
            <a:r>
              <a:rPr lang="ru-RU" dirty="0"/>
              <a:t>в себя меры по выявлению, оценке и снижению уровней профессиональных рисков.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6589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877272"/>
            <a:ext cx="1712913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83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Оценка профессиональных рисков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Грамотно проведенная оценка профессиональных рисков </a:t>
            </a:r>
            <a:endParaRPr lang="ru-RU" dirty="0" smtClean="0"/>
          </a:p>
          <a:p>
            <a:r>
              <a:rPr lang="ru-RU" dirty="0" smtClean="0"/>
              <a:t>обеспечивает </a:t>
            </a:r>
            <a:r>
              <a:rPr lang="ru-RU" dirty="0"/>
              <a:t>безопасность </a:t>
            </a:r>
            <a:r>
              <a:rPr lang="ru-RU" dirty="0" smtClean="0"/>
              <a:t>персонала</a:t>
            </a:r>
          </a:p>
          <a:p>
            <a:r>
              <a:rPr lang="ru-RU" dirty="0" smtClean="0"/>
              <a:t>экономит </a:t>
            </a:r>
            <a:r>
              <a:rPr lang="ru-RU" dirty="0"/>
              <a:t>корпоративный бюджет, в том числе за счет оптимизации взносов в Фонд социального </a:t>
            </a:r>
            <a:r>
              <a:rPr lang="ru-RU" dirty="0" smtClean="0"/>
              <a:t>страхования </a:t>
            </a:r>
          </a:p>
          <a:p>
            <a:r>
              <a:rPr lang="ru-RU" dirty="0" smtClean="0"/>
              <a:t>позволяет </a:t>
            </a:r>
            <a:r>
              <a:rPr lang="ru-RU" dirty="0"/>
              <a:t>сформировать культуру безопасности производства на </a:t>
            </a:r>
            <a:r>
              <a:rPr lang="ru-RU" dirty="0" smtClean="0"/>
              <a:t>предприятии </a:t>
            </a:r>
          </a:p>
          <a:p>
            <a:r>
              <a:rPr lang="ru-RU" dirty="0" smtClean="0"/>
              <a:t>определяет </a:t>
            </a:r>
            <a:r>
              <a:rPr lang="ru-RU" dirty="0"/>
              <a:t>явные и скрытые риски; создает условия для проявления ответственности работодателя по отношению к трудовому коллективу.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0"/>
            <a:ext cx="16589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939574"/>
            <a:ext cx="1712913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402751"/>
            <a:ext cx="1217712" cy="98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55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27863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Оценка профессиональных рисков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sz="2400" dirty="0" smtClean="0"/>
              <a:t>За </a:t>
            </a:r>
            <a:r>
              <a:rPr lang="ru-RU" sz="2400" dirty="0" err="1"/>
              <a:t>непроведение</a:t>
            </a:r>
            <a:r>
              <a:rPr lang="ru-RU" sz="2400" dirty="0"/>
              <a:t> оценки профессиональных рисков, работодатель может быть привлечен к административной ответственности в соответствии с ч. 1 ст. 5.27.1 КоАП РФ, в виде штрафа:</a:t>
            </a:r>
          </a:p>
          <a:p>
            <a:r>
              <a:rPr lang="ru-RU" sz="2400" dirty="0"/>
              <a:t>На должностных лиц – от 2000 до 5000 рублей;</a:t>
            </a:r>
          </a:p>
          <a:p>
            <a:r>
              <a:rPr lang="ru-RU" sz="2400" dirty="0"/>
              <a:t>На индивидуальных предпринимателей - от 2000 до 5000 рублей;</a:t>
            </a:r>
          </a:p>
          <a:p>
            <a:r>
              <a:rPr lang="ru-RU" sz="2400" dirty="0"/>
              <a:t>На юридические лица – от 50000 до 80000 рублей.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157192"/>
            <a:ext cx="4032448" cy="147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16632"/>
            <a:ext cx="16589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965298"/>
            <a:ext cx="17129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70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33494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Оценка профессиональных рисков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Провести </a:t>
            </a:r>
            <a:r>
              <a:rPr lang="ru-RU" dirty="0"/>
              <a:t>оценку </a:t>
            </a:r>
            <a:r>
              <a:rPr lang="ru-RU" dirty="0" smtClean="0"/>
              <a:t>профессиональных рисков          возможно:</a:t>
            </a:r>
          </a:p>
          <a:p>
            <a:r>
              <a:rPr lang="ru-RU" dirty="0" smtClean="0"/>
              <a:t> </a:t>
            </a:r>
            <a:r>
              <a:rPr lang="ru-RU" dirty="0"/>
              <a:t>самостоятельно, силами </a:t>
            </a:r>
            <a:r>
              <a:rPr lang="ru-RU" dirty="0" smtClean="0"/>
              <a:t>работодателя </a:t>
            </a:r>
          </a:p>
          <a:p>
            <a:r>
              <a:rPr lang="ru-RU" dirty="0" smtClean="0"/>
              <a:t> обратиться </a:t>
            </a:r>
            <a:r>
              <a:rPr lang="ru-RU" dirty="0"/>
              <a:t>в специализированную организацию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49080"/>
            <a:ext cx="3468638" cy="263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694" y="0"/>
            <a:ext cx="16589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99" y="6338094"/>
            <a:ext cx="17129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4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Как провести оценку </a:t>
            </a:r>
            <a:r>
              <a:rPr lang="ru-RU" b="1" dirty="0"/>
              <a:t>профессиональных рисков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Процесс управления рисками состоит из трех этапов:</a:t>
            </a:r>
          </a:p>
          <a:p>
            <a:r>
              <a:rPr lang="ru-RU" dirty="0" smtClean="0"/>
              <a:t>идентификация </a:t>
            </a:r>
            <a:r>
              <a:rPr lang="ru-RU" dirty="0"/>
              <a:t>(выявление) опасностей;</a:t>
            </a:r>
          </a:p>
          <a:p>
            <a:r>
              <a:rPr lang="ru-RU" dirty="0" smtClean="0"/>
              <a:t>оценка </a:t>
            </a:r>
            <a:r>
              <a:rPr lang="ru-RU" dirty="0"/>
              <a:t>уровней рисков;</a:t>
            </a:r>
          </a:p>
          <a:p>
            <a:r>
              <a:rPr lang="ru-RU" dirty="0" smtClean="0"/>
              <a:t>разработка </a:t>
            </a:r>
            <a:r>
              <a:rPr lang="ru-RU" dirty="0"/>
              <a:t>мероприятий по снижению либо контролю уровней рисков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25144"/>
            <a:ext cx="2515196" cy="186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2" y="0"/>
            <a:ext cx="16589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264708"/>
            <a:ext cx="17129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92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Идентификация </a:t>
            </a:r>
            <a:r>
              <a:rPr lang="ru-RU" b="1" dirty="0"/>
              <a:t>(выявление) опасностей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3800" b="1" dirty="0" smtClean="0"/>
              <a:t>Опасность </a:t>
            </a:r>
            <a:r>
              <a:rPr lang="ru-RU" dirty="0"/>
              <a:t>– это потенциальный источник возникновения для ущерба жизни и здоровья работника. Такими источниками могут быть производственное или офисное оборудование, технологические операции, применяемые сырье и материалы, которые сотрудник использует во время работ, и т. п.</a:t>
            </a:r>
          </a:p>
          <a:p>
            <a:r>
              <a:rPr lang="ru-RU" dirty="0" smtClean="0"/>
              <a:t>Изучите</a:t>
            </a:r>
            <a:r>
              <a:rPr lang="ru-RU" dirty="0"/>
              <a:t>, какие опасности могут возникнуть при выполнении сотрудниками типовых и нетиповых работ. А также опасности, которые возникают вне рабочего места или во время </a:t>
            </a:r>
            <a:r>
              <a:rPr lang="ru-RU" dirty="0" smtClean="0"/>
              <a:t>аварий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/>
              <a:t>и способны негативно повлиять на здоровье и безопасность работников.</a:t>
            </a:r>
          </a:p>
          <a:p>
            <a:r>
              <a:rPr lang="ru-RU" dirty="0"/>
              <a:t>Если рабочее место работника стационарное – проведите выявление опасностей на его рабочем месте. Если работники в течение дня передвигаются по территории и находятся в различных помещениях организации, опасности выявляются по всем рабочим зонам.</a:t>
            </a:r>
          </a:p>
          <a:p>
            <a:r>
              <a:rPr lang="ru-RU" dirty="0"/>
              <a:t>Чтобы выявить опасности, установите все источники, ситуации, действия или их комбинации, которые могут стать причиной травмы или ухудшения состояния здоровья работников.</a:t>
            </a:r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0"/>
            <a:ext cx="16589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817" y="6309320"/>
            <a:ext cx="17129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80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Документы и информация, которые можно использовать, чтобы выявить опасности: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1. НПА, локальные документы по охране труда и безопасности работ, которые относятся к определенному рабочему процессу. 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. Результаты </a:t>
            </a:r>
            <a:r>
              <a:rPr lang="ru-RU" dirty="0" smtClean="0"/>
              <a:t>специальной оценки условий труда</a:t>
            </a:r>
            <a:r>
              <a:rPr lang="ru-RU" dirty="0"/>
              <a:t> </a:t>
            </a:r>
          </a:p>
          <a:p>
            <a:r>
              <a:rPr lang="ru-RU" dirty="0"/>
              <a:t>3. Техническая документация на оборудование и технологическая документация на процессы. </a:t>
            </a:r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/>
              <a:t>. Информация о веществах и инструментах, которые участвуют в технологическом процессе, </a:t>
            </a:r>
            <a:endParaRPr lang="ru-RU" dirty="0" smtClean="0"/>
          </a:p>
          <a:p>
            <a:r>
              <a:rPr lang="ru-RU" dirty="0" smtClean="0"/>
              <a:t>5</a:t>
            </a:r>
            <a:r>
              <a:rPr lang="ru-RU" dirty="0"/>
              <a:t>. Сведения о происшедших авариях, </a:t>
            </a:r>
            <a:r>
              <a:rPr lang="ru-RU" dirty="0" smtClean="0"/>
              <a:t>несчастных случаях</a:t>
            </a:r>
            <a:r>
              <a:rPr lang="ru-RU" dirty="0"/>
              <a:t> и </a:t>
            </a:r>
            <a:r>
              <a:rPr lang="ru-RU" dirty="0" smtClean="0"/>
              <a:t>профессиональных заболеваниях в </a:t>
            </a:r>
            <a:r>
              <a:rPr lang="ru-RU" dirty="0"/>
              <a:t>организации и результаты их расследования. </a:t>
            </a:r>
            <a:endParaRPr lang="ru-RU" dirty="0" smtClean="0"/>
          </a:p>
          <a:p>
            <a:r>
              <a:rPr lang="ru-RU" dirty="0" smtClean="0"/>
              <a:t>6</a:t>
            </a:r>
            <a:r>
              <a:rPr lang="ru-RU" dirty="0"/>
              <a:t>. Доступные сведения и статистические данные о несчастных случаях и производственном травматизме в похожих организациях. </a:t>
            </a:r>
            <a:endParaRPr lang="ru-RU" dirty="0" smtClean="0"/>
          </a:p>
          <a:p>
            <a:r>
              <a:rPr lang="ru-RU" dirty="0" smtClean="0"/>
              <a:t>7</a:t>
            </a:r>
            <a:r>
              <a:rPr lang="ru-RU" dirty="0"/>
              <a:t>. Жалобы работников, которые связаны с ненадлежащими условиями труда, и предложения по улучшению условий труда. </a:t>
            </a:r>
            <a:endParaRPr lang="ru-RU" dirty="0" smtClean="0"/>
          </a:p>
          <a:p>
            <a:r>
              <a:rPr lang="ru-RU" dirty="0" smtClean="0"/>
              <a:t>8</a:t>
            </a:r>
            <a:r>
              <a:rPr lang="ru-RU" dirty="0"/>
              <a:t>. </a:t>
            </a:r>
            <a:r>
              <a:rPr lang="ru-RU" dirty="0" smtClean="0"/>
              <a:t>Предписания надзорных органов</a:t>
            </a:r>
            <a:r>
              <a:rPr lang="ru-RU" dirty="0"/>
              <a:t> в области охраны труда и промышленной безопасности. 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0"/>
            <a:ext cx="16589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325740"/>
            <a:ext cx="17129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09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2021 году в нормативно-законодательной базе в сфере охраны труда произошли большие изменения:</a:t>
            </a:r>
            <a:endParaRPr lang="ru-RU" sz="2200" b="1" dirty="0"/>
          </a:p>
          <a:p>
            <a:pPr>
              <a:buFont typeface="Wingdings" pitchFamily="2" charset="2"/>
              <a:buChar char="Ø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01 января 2021 года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вступило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силу </a:t>
            </a:r>
            <a:r>
              <a:rPr lang="ru-RU" sz="2200" dirty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Постановление Правительства РФ от 4 августа 2020 г. № 1181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отменяющее действие некоторых актов и отдельных положений некоторых актов Правительства Российской Федерации, актов и отдельных положений актов федеральных органов исполнительной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власти, согласно которому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утратили силу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65 нормативных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актов, 39 правил и ряд типовых инструкций по охране труда</a:t>
            </a:r>
            <a:endParaRPr lang="ru-RU" sz="22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1 января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заработали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новые 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правила по охране труда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, утвержденные до 2025 года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(всего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их 40 для различных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отраслей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085"/>
            <a:ext cx="1661856" cy="1146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60084" y="6165304"/>
            <a:ext cx="14269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czbt.ru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8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143000"/>
          </a:xfrm>
        </p:spPr>
        <p:txBody>
          <a:bodyPr>
            <a:normAutofit/>
          </a:bodyPr>
          <a:lstStyle/>
          <a:p>
            <a:r>
              <a:rPr lang="ru-RU" b="1" dirty="0"/>
              <a:t>Оценка </a:t>
            </a:r>
            <a:r>
              <a:rPr lang="ru-RU" b="1" dirty="0" smtClean="0"/>
              <a:t>уровней рисков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Риск </a:t>
            </a:r>
            <a:r>
              <a:rPr lang="ru-RU" dirty="0"/>
              <a:t>определяют как сочетание вероятности причинения ущерба и тяжести ущерба.</a:t>
            </a:r>
          </a:p>
          <a:p>
            <a:r>
              <a:rPr lang="ru-RU" dirty="0"/>
              <a:t>Оценивать нужно не </a:t>
            </a:r>
            <a:r>
              <a:rPr lang="ru-RU" dirty="0" smtClean="0"/>
              <a:t>только</a:t>
            </a:r>
            <a:r>
              <a:rPr lang="ru-RU" dirty="0"/>
              <a:t> существующие риски, но и возможные риски при вводе в эксплуатацию новых зданий, оборудования, внедрении новых процессов и рабочих мест. </a:t>
            </a:r>
            <a:endParaRPr lang="ru-RU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2" y="0"/>
            <a:ext cx="16589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309320"/>
            <a:ext cx="17129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7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574" y="476672"/>
            <a:ext cx="7091321" cy="108012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Разработка мероприятий по снижению </a:t>
            </a:r>
            <a:r>
              <a:rPr lang="ru-RU" b="1" dirty="0" smtClean="0"/>
              <a:t>уровней </a:t>
            </a:r>
            <a:r>
              <a:rPr lang="ru-RU" b="1" dirty="0"/>
              <a:t>рисков.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 По итогам </a:t>
            </a:r>
            <a:r>
              <a:rPr lang="ru-RU" dirty="0"/>
              <a:t>выполненной оценки </a:t>
            </a:r>
            <a:r>
              <a:rPr lang="ru-RU" dirty="0" smtClean="0"/>
              <a:t>необходимо разработать </a:t>
            </a:r>
            <a:r>
              <a:rPr lang="ru-RU" b="1" dirty="0" smtClean="0"/>
              <a:t>мероприятия</a:t>
            </a:r>
            <a:r>
              <a:rPr lang="ru-RU" dirty="0" smtClean="0"/>
              <a:t> </a:t>
            </a:r>
            <a:r>
              <a:rPr lang="ru-RU" b="1" dirty="0" smtClean="0"/>
              <a:t>по </a:t>
            </a:r>
            <a:r>
              <a:rPr lang="ru-RU" b="1" dirty="0"/>
              <a:t>снижению либо контролю уровней </a:t>
            </a:r>
            <a:r>
              <a:rPr lang="ru-RU" b="1" dirty="0" smtClean="0"/>
              <a:t>рисков:</a:t>
            </a:r>
            <a:endParaRPr lang="ru-RU" dirty="0" smtClean="0"/>
          </a:p>
          <a:p>
            <a:r>
              <a:rPr lang="ru-RU" dirty="0" smtClean="0"/>
              <a:t>информирование </a:t>
            </a:r>
            <a:r>
              <a:rPr lang="ru-RU" dirty="0"/>
              <a:t>сотрудников о характере основных опасностей, связанных с выполнением их должностных обязанностей, и безопасных методах работы;</a:t>
            </a:r>
          </a:p>
          <a:p>
            <a:r>
              <a:rPr lang="ru-RU" dirty="0"/>
              <a:t>проведение регулярного обучения персонала в области охраны труда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проведение специальной оценки </a:t>
            </a:r>
            <a:r>
              <a:rPr lang="ru-RU" dirty="0"/>
              <a:t>условий труда, </a:t>
            </a:r>
            <a:r>
              <a:rPr lang="ru-RU" dirty="0" smtClean="0"/>
              <a:t>производственного контроля для </a:t>
            </a:r>
            <a:r>
              <a:rPr lang="ru-RU" dirty="0"/>
              <a:t>нормализация условий труда и </a:t>
            </a:r>
            <a:r>
              <a:rPr lang="ru-RU" dirty="0" smtClean="0"/>
              <a:t>поддержания </a:t>
            </a:r>
            <a:r>
              <a:rPr lang="ru-RU" dirty="0"/>
              <a:t>их в границах показателей, определенных разрешенными гигиеническими </a:t>
            </a:r>
            <a:r>
              <a:rPr lang="ru-RU" dirty="0" smtClean="0"/>
              <a:t>нормативами;</a:t>
            </a:r>
            <a:endParaRPr lang="ru-RU" dirty="0"/>
          </a:p>
          <a:p>
            <a:r>
              <a:rPr lang="ru-RU" dirty="0"/>
              <a:t>предоставление работникам необходимого количества и номенклатуры индивидуальных и коллективных защитных </a:t>
            </a:r>
            <a:r>
              <a:rPr lang="ru-RU" dirty="0" smtClean="0"/>
              <a:t>средств;</a:t>
            </a:r>
            <a:endParaRPr lang="ru-RU" dirty="0"/>
          </a:p>
          <a:p>
            <a:r>
              <a:rPr lang="ru-RU" dirty="0"/>
              <a:t>организация регулярных медицинских осмотров работников на предмет своевременного выявления проблем со здоровьем, обусловленных влиянием </a:t>
            </a:r>
            <a:r>
              <a:rPr lang="ru-RU" dirty="0" smtClean="0"/>
              <a:t>вредных факторов;</a:t>
            </a:r>
            <a:endParaRPr lang="ru-RU" dirty="0"/>
          </a:p>
          <a:p>
            <a:r>
              <a:rPr lang="ru-RU" dirty="0"/>
              <a:t>обеспечение оптимального соотношения режимов труда и отдыха, позволяющих избежать перенапряжения сотрудников;</a:t>
            </a:r>
          </a:p>
          <a:p>
            <a:r>
              <a:rPr lang="ru-RU" dirty="0"/>
              <a:t>организация мест </a:t>
            </a:r>
            <a:r>
              <a:rPr lang="ru-RU" dirty="0" smtClean="0"/>
              <a:t>отдыха, </a:t>
            </a:r>
            <a:r>
              <a:rPr lang="ru-RU" dirty="0"/>
              <a:t>которые дают </a:t>
            </a:r>
            <a:r>
              <a:rPr lang="ru-RU" dirty="0" smtClean="0"/>
              <a:t>возможность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восстановить работоспособность в </a:t>
            </a:r>
            <a:r>
              <a:rPr lang="ru-RU" dirty="0"/>
              <a:t>течение </a:t>
            </a:r>
            <a:r>
              <a:rPr lang="ru-RU" dirty="0" smtClean="0"/>
              <a:t>смены и др.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292899"/>
            <a:ext cx="17129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2" y="0"/>
            <a:ext cx="16589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932" y="5085184"/>
            <a:ext cx="179256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04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0790"/>
            <a:ext cx="302244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67" y="2282119"/>
            <a:ext cx="8132763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756" y="3138575"/>
            <a:ext cx="56149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980" y="3808509"/>
            <a:ext cx="6078537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5" y="6589713"/>
            <a:ext cx="91440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13" y="836712"/>
            <a:ext cx="520065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74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93610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Шаг 1. Пересмотреть локальные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документы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переработать и </a:t>
            </a:r>
            <a:r>
              <a:rPr lang="ru-RU" sz="2200" dirty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утвердить инструкции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 охране труда для работников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переработать и </a:t>
            </a:r>
            <a:r>
              <a:rPr lang="ru-RU" sz="2200" dirty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утвердить программу инструктажа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 рабочем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месте</a:t>
            </a:r>
          </a:p>
          <a:p>
            <a:pPr lvl="0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переработать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утвердить программу обучения безопасным методам и приемам выполнения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работ</a:t>
            </a:r>
          </a:p>
          <a:p>
            <a:pPr lvl="0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внести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изменения в прочие локальные документы (при необходимости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437112"/>
            <a:ext cx="8640960" cy="24002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Вся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документация должна быть изменена до официального вступления новых законов в силу 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забудьте ознакомить работников с измененными документами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 роспись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изменениями в локальных нормативных актах также 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должен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быть ознакомлен профсоюз (если он есть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Утвердить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документ по охране труда лучше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приказом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565" y="0"/>
            <a:ext cx="16589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549611"/>
            <a:ext cx="1714099" cy="128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23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332656"/>
            <a:ext cx="8229600" cy="93610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Провести внеплановый инструктаж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318051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издать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соответствующий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Приказ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предприятию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провести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инструктаж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сделать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запись в журнале инструктажа по охране труда на рабочем месте, согласно п. 2.1.3 Порядка № 1/29.</a:t>
            </a:r>
          </a:p>
          <a:p>
            <a:pPr lvl="0"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Работодатель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вправе организовать проведение внеочередной проверки знания новых Правил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своей комиссии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Письмо Минтруда России от 14.01.2021 N 15-2/10/В-167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созданной в соответствии с Порядком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(Постановление Минтруда России и Минобразования России от 13 января 2003 г. N 1/29).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 этом члены комиссии работодателя,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связи с выходом новых правил по охране труда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должны пройти обучение в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лицензированных учебных центрах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осуществляющих функции по проведению обучения работодателей и работников вопросам охраны труда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2564904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Шаг 3.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Провести внеочередную проверку знаний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2" y="23664"/>
            <a:ext cx="16589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60084" y="6165304"/>
            <a:ext cx="14269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czbt.ru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22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404664"/>
            <a:ext cx="8229600" cy="93610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4.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Правильно оформить результат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9475" y="1207293"/>
            <a:ext cx="8229600" cy="5030019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результат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проверки знаний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оформляется протоколом (пункт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3.6. Порядка 1/29).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ри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этом обязательно указывается тип проверки знаний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«ВНЕОЧЕРЕДНАЯ».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3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Ответственность: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работники, не прошедшие внеочередную проверку знаний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 охране труда и обучение новым правилам,  с 01.01 2021 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должны быть отстранены от работы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Письмо Роструда от 20.01.2021 № 87-ТЗ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аботодатели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допустившие к работе сотрудников, не прошедших внеочередную проверку знаний, 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несут административную ответственность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(ч. 3 ст. 5.27.1 КоАП РФ) -  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штраф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130 000 рублей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 за каждого необученного сотрудника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0"/>
            <a:ext cx="16589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165304"/>
            <a:ext cx="17129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6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Обучение членов комиссии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Центр содействия занятости и безопасности труда ПРЕДЛАГАЕТ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прохождение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целостного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обучения по программе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«Охрана труда и проверка знаний требований охраны труда работников организаций» в объёме 40 часов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соответствии с новыми правилами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Основные разделы программы: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политика, управление и надзор за исполнением законодательства о труде, охране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труда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Правовые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мероприятия охраны труда. Государственные НПА и локальные нормативные акты организации о труде и охране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труда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Социально-экономические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мероприятия охраны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труда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Организационно-технические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мероприятия охраны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труда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Санитарно-гигиенические мероприятия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Лечебно-профилактические мероприятия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Охрана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труда в отдельных отраслях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согласно новых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 охраны труда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Охрана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труда при производстве некоторых видов работ (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учетом новых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 охраны труда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Электробезопасность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Пожарная безопасность (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учетом новых правил охраны труда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Первая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помощь при несчастных случаях</a:t>
            </a:r>
          </a:p>
          <a:p>
            <a:pPr marL="0" indent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удобства наших клиентов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обучение дистанционное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без отрыва от производства.</a:t>
            </a:r>
          </a:p>
          <a:p>
            <a:pPr marL="0" indent="0"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 результатам обучения выдается 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удостоверение </a:t>
            </a: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действия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- 3 года)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протокол по проверке знаний требований охраны труда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работников по программе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 учетом новых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правил.</a:t>
            </a:r>
          </a:p>
          <a:p>
            <a:pPr marL="0" indent="0">
              <a:buNone/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0"/>
            <a:ext cx="16589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60084" y="6273225"/>
            <a:ext cx="14269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czbt.ru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61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438" y="2636912"/>
            <a:ext cx="6840760" cy="1830065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Логотип ЦЗБТ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1" b="18555"/>
          <a:stretch>
            <a:fillRect/>
          </a:stretch>
        </p:blipFill>
        <p:spPr bwMode="auto">
          <a:xfrm>
            <a:off x="3272844" y="48761"/>
            <a:ext cx="2670319" cy="184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9257"/>
            <a:ext cx="91440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2056686"/>
            <a:ext cx="88569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- Новые Правила по охране труда. Как провести внеплановый инструктаж и внеочередную проверку знаний. Обучение членов комиссии</a:t>
            </a:r>
            <a:r>
              <a:rPr lang="ru-RU" b="1" dirty="0" smtClean="0"/>
              <a:t>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Спикер</a:t>
            </a:r>
            <a:r>
              <a:rPr lang="ru-RU" dirty="0" smtClean="0"/>
              <a:t>: </a:t>
            </a:r>
            <a:r>
              <a:rPr lang="ru-RU" i="1" dirty="0" smtClean="0"/>
              <a:t>Гордиенко Евгения Николаевна, заместитель директора</a:t>
            </a:r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b="1" dirty="0"/>
              <a:t>-  Специальная оценка условий труда. Что нового</a:t>
            </a:r>
            <a:r>
              <a:rPr lang="ru-RU" b="1" dirty="0" smtClean="0"/>
              <a:t>?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Спикер</a:t>
            </a:r>
            <a:r>
              <a:rPr lang="ru-RU" dirty="0" smtClean="0"/>
              <a:t>: </a:t>
            </a:r>
            <a:r>
              <a:rPr lang="ru-RU" i="1" dirty="0" smtClean="0"/>
              <a:t>Кузнецова Елена Юрьевна, начальник отдела СОУТ</a:t>
            </a:r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b="1" dirty="0"/>
              <a:t>-  Новый порядок проведения медицинских осмотров. Составляем списки</a:t>
            </a:r>
            <a:r>
              <a:rPr lang="ru-RU" b="1" dirty="0" smtClean="0"/>
              <a:t>.</a:t>
            </a:r>
          </a:p>
          <a:p>
            <a:r>
              <a:rPr lang="ru-RU" b="1" dirty="0">
                <a:solidFill>
                  <a:srgbClr val="FF0000"/>
                </a:solidFill>
              </a:rPr>
              <a:t>Спикер</a:t>
            </a:r>
            <a:r>
              <a:rPr lang="ru-RU" dirty="0"/>
              <a:t>: </a:t>
            </a:r>
            <a:r>
              <a:rPr lang="ru-RU" i="1" dirty="0"/>
              <a:t>Кузнецова Елена Юрьевна, начальник отдела СОУТ</a:t>
            </a:r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b="1" dirty="0"/>
              <a:t>-  Производственный контроль за условиями труда</a:t>
            </a:r>
            <a:r>
              <a:rPr lang="ru-RU" b="1" dirty="0" smtClean="0"/>
              <a:t>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Спикер</a:t>
            </a:r>
            <a:r>
              <a:rPr lang="ru-RU" dirty="0" smtClean="0"/>
              <a:t>: </a:t>
            </a:r>
            <a:r>
              <a:rPr lang="ru-RU" i="1" dirty="0" smtClean="0"/>
              <a:t>Высоцкая Нина Михайловна</a:t>
            </a:r>
            <a:r>
              <a:rPr lang="ru-RU" i="1" dirty="0"/>
              <a:t>, заведующий лабораторией</a:t>
            </a:r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b="1" dirty="0"/>
              <a:t>-  Оценка профессиональных рисков </a:t>
            </a:r>
            <a:endParaRPr lang="ru-RU" b="1" dirty="0" smtClean="0"/>
          </a:p>
          <a:p>
            <a:r>
              <a:rPr lang="ru-RU" b="1" dirty="0">
                <a:solidFill>
                  <a:srgbClr val="FF0000"/>
                </a:solidFill>
              </a:rPr>
              <a:t>Спикер</a:t>
            </a:r>
            <a:r>
              <a:rPr lang="ru-RU" dirty="0"/>
              <a:t>: </a:t>
            </a:r>
            <a:r>
              <a:rPr lang="ru-RU" i="1" dirty="0"/>
              <a:t>Кузнецова Елена Юрьевна, начальник отдела СОУТ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3508" y="3037690"/>
            <a:ext cx="8856984" cy="1687453"/>
          </a:xfrm>
          <a:prstGeom prst="roundRect">
            <a:avLst/>
          </a:prstGeom>
          <a:solidFill>
            <a:schemeClr val="accent1">
              <a:lumMod val="40000"/>
              <a:lumOff val="6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30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311</TotalTime>
  <Words>2462</Words>
  <Application>Microsoft Office PowerPoint</Application>
  <PresentationFormat>Экран (4:3)</PresentationFormat>
  <Paragraphs>286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 </vt:lpstr>
      <vt:lpstr> </vt:lpstr>
      <vt:lpstr>Новые Правила по охране труда. Как провести внеплановый инструктаж  и внеочередную проверку знаний. Обучение членов комиссии. </vt:lpstr>
      <vt:lpstr>Презентация PowerPoint</vt:lpstr>
      <vt:lpstr>Шаг 1. Пересмотреть локальные документы</vt:lpstr>
      <vt:lpstr>Шаг 2. Провести внеплановый инструктаж</vt:lpstr>
      <vt:lpstr>Шаг 4. Правильно оформить результат</vt:lpstr>
      <vt:lpstr>Обучение членов комиссии</vt:lpstr>
      <vt:lpstr> </vt:lpstr>
      <vt:lpstr>Специальная оценка условий труда.  Что нового? </vt:lpstr>
      <vt:lpstr>Декларация СОУТ</vt:lpstr>
      <vt:lpstr>Презентация PowerPoint</vt:lpstr>
      <vt:lpstr>Декларация СОУТ</vt:lpstr>
      <vt:lpstr>Проведение внеплановой специальной оценки условий труда</vt:lpstr>
      <vt:lpstr>Проведение внеплановой специальной оценки условий труда</vt:lpstr>
      <vt:lpstr>Специальная оценка условий труда</vt:lpstr>
      <vt:lpstr>Специальная оценка условий труда</vt:lpstr>
      <vt:lpstr> Новый порядок проведения медицинских осмотров.  Составляем списки. </vt:lpstr>
      <vt:lpstr> Новый порядок проведения медицинских осмотров. Составляем списки. </vt:lpstr>
      <vt:lpstr> Кто должен проходить медосмотр? </vt:lpstr>
      <vt:lpstr> Кто должен проходить медосмотр? </vt:lpstr>
      <vt:lpstr> </vt:lpstr>
      <vt:lpstr>Производственный контроль  за условиями труда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Оценка профессиональных рисков</vt:lpstr>
      <vt:lpstr>Оценка профессиональных рисков</vt:lpstr>
      <vt:lpstr>Оценка профессиональных рисков</vt:lpstr>
      <vt:lpstr>Оценка профессиональных рисков</vt:lpstr>
      <vt:lpstr>Оценка профессиональных рисков</vt:lpstr>
      <vt:lpstr>Оценка профессиональных рисков</vt:lpstr>
      <vt:lpstr>Как провести оценку профессиональных рисков</vt:lpstr>
      <vt:lpstr>Идентификация (выявление) опасностей</vt:lpstr>
      <vt:lpstr>Документы и информация, которые можно использовать, чтобы выявить опасности:</vt:lpstr>
      <vt:lpstr>Оценка уровней рисков</vt:lpstr>
      <vt:lpstr>Разработка мероприятий по снижению уровней рисков.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Елена Кузнецова</cp:lastModifiedBy>
  <cp:revision>31</cp:revision>
  <dcterms:created xsi:type="dcterms:W3CDTF">2021-05-12T03:40:16Z</dcterms:created>
  <dcterms:modified xsi:type="dcterms:W3CDTF">2021-05-24T01:54:45Z</dcterms:modified>
</cp:coreProperties>
</file>